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5"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937AB-D89E-2355-57F3-08A97A121380}" v="396" dt="2025-02-24T14:37:06.165"/>
    <p1510:client id="{EFDEB796-10A8-4EAB-3963-AB95AF4DA20C}" v="3" dt="2025-02-24T13:22:56.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0EBB0C4-6273-4C6E-B9BD-2EDC30F1CD52}" type="datetimeFigureOut">
              <a:rPr lang="en-US" dirty="0"/>
              <a:t>3/26/2025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3/26/2025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3/26/2025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3/26/2025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3/26/2025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9CAD897-D46E-4AD2-BD9B-49DD3E640873}" type="datetimeFigureOut">
              <a:rPr lang="en-US" dirty="0"/>
              <a:t>3/26/2025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3/26/2025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2B399A60-3405-4647-A976-4CBC707A9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FE8FF351-900B-4AA7-B3CB-AA23F3577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4EC1324F-9733-80BD-DF78-B9E847DC67B9}"/>
              </a:ext>
            </a:extLst>
          </p:cNvPr>
          <p:cNvSpPr>
            <a:spLocks noGrp="1"/>
          </p:cNvSpPr>
          <p:nvPr>
            <p:ph type="ctrTitle"/>
          </p:nvPr>
        </p:nvSpPr>
        <p:spPr>
          <a:xfrm>
            <a:off x="457200" y="1058573"/>
            <a:ext cx="3659246" cy="2926080"/>
          </a:xfrm>
        </p:spPr>
        <p:txBody>
          <a:bodyPr>
            <a:normAutofit/>
          </a:bodyPr>
          <a:lstStyle/>
          <a:p>
            <a:r>
              <a:rPr lang="nl-NL" sz="4600">
                <a:solidFill>
                  <a:srgbClr val="FFFFFF"/>
                </a:solidFill>
              </a:rPr>
              <a:t>Subsidie aanvraag  'Voorbereid op de Toekomst"</a:t>
            </a:r>
            <a:endParaRPr lang="nl-NL" sz="4600">
              <a:solidFill>
                <a:srgbClr val="FFFFFF"/>
              </a:solidFill>
              <a:ea typeface="Calibri Light"/>
              <a:cs typeface="Calibri Light"/>
            </a:endParaRPr>
          </a:p>
        </p:txBody>
      </p:sp>
      <p:sp>
        <p:nvSpPr>
          <p:cNvPr id="3" name="Ondertitel 2">
            <a:extLst>
              <a:ext uri="{FF2B5EF4-FFF2-40B4-BE49-F238E27FC236}">
                <a16:creationId xmlns:a16="http://schemas.microsoft.com/office/drawing/2014/main" id="{86BC5468-3ABF-0FCF-301B-CF708F017F7E}"/>
              </a:ext>
            </a:extLst>
          </p:cNvPr>
          <p:cNvSpPr>
            <a:spLocks noGrp="1"/>
          </p:cNvSpPr>
          <p:nvPr>
            <p:ph type="subTitle" idx="1"/>
          </p:nvPr>
        </p:nvSpPr>
        <p:spPr>
          <a:xfrm>
            <a:off x="457200" y="3996580"/>
            <a:ext cx="3659246" cy="1554480"/>
          </a:xfrm>
        </p:spPr>
        <p:txBody>
          <a:bodyPr vert="horz" lIns="91440" tIns="45720" rIns="91440" bIns="45720" rtlCol="0">
            <a:normAutofit/>
          </a:bodyPr>
          <a:lstStyle/>
          <a:p>
            <a:endParaRPr lang="nl-NL" sz="1500" b="1" dirty="0">
              <a:solidFill>
                <a:srgbClr val="FFFFFF"/>
              </a:solidFill>
            </a:endParaRPr>
          </a:p>
          <a:p>
            <a:r>
              <a:rPr lang="nl-NL" sz="1600" b="1" dirty="0">
                <a:solidFill>
                  <a:srgbClr val="FFFFFF"/>
                </a:solidFill>
              </a:rPr>
              <a:t>W</a:t>
            </a:r>
            <a:r>
              <a:rPr lang="nl-NL" sz="1600" dirty="0">
                <a:solidFill>
                  <a:srgbClr val="FFFFFF"/>
                </a:solidFill>
              </a:rPr>
              <a:t>ijkracht </a:t>
            </a:r>
            <a:endParaRPr lang="nl-NL" sz="1600" dirty="0">
              <a:solidFill>
                <a:srgbClr val="FFFFFF"/>
              </a:solidFill>
              <a:ea typeface="Calibri Light"/>
              <a:cs typeface="Calibri Light"/>
            </a:endParaRPr>
          </a:p>
          <a:p>
            <a:r>
              <a:rPr lang="nl-NL" sz="1600" b="1" dirty="0">
                <a:solidFill>
                  <a:srgbClr val="FFFFFF"/>
                </a:solidFill>
              </a:rPr>
              <a:t>V</a:t>
            </a:r>
            <a:r>
              <a:rPr lang="nl-NL" sz="1600" dirty="0">
                <a:solidFill>
                  <a:srgbClr val="FFFFFF"/>
                </a:solidFill>
              </a:rPr>
              <a:t>rijwilligerswerk </a:t>
            </a:r>
            <a:endParaRPr lang="nl-NL" sz="1600" dirty="0">
              <a:solidFill>
                <a:srgbClr val="FFFFFF"/>
              </a:solidFill>
              <a:ea typeface="Calibri Light"/>
              <a:cs typeface="Calibri Light"/>
            </a:endParaRPr>
          </a:p>
          <a:p>
            <a:r>
              <a:rPr lang="nl-NL" sz="1600" b="1" dirty="0">
                <a:solidFill>
                  <a:srgbClr val="FFFFFF"/>
                </a:solidFill>
              </a:rPr>
              <a:t>H</a:t>
            </a:r>
            <a:r>
              <a:rPr lang="nl-NL" sz="1600" dirty="0">
                <a:solidFill>
                  <a:srgbClr val="FFFFFF"/>
                </a:solidFill>
              </a:rPr>
              <a:t>engelo</a:t>
            </a:r>
            <a:endParaRPr lang="nl-NL" sz="1600" dirty="0">
              <a:solidFill>
                <a:srgbClr val="FFFFFF"/>
              </a:solidFill>
              <a:ea typeface="Calibri Light"/>
              <a:cs typeface="Calibri Light"/>
            </a:endParaRPr>
          </a:p>
        </p:txBody>
      </p:sp>
      <p:sp>
        <p:nvSpPr>
          <p:cNvPr id="108" name="Rectangle 107">
            <a:extLst>
              <a:ext uri="{FF2B5EF4-FFF2-40B4-BE49-F238E27FC236}">
                <a16:creationId xmlns:a16="http://schemas.microsoft.com/office/drawing/2014/main" id="{E0D90A09-10D4-4340-AC70-0AFDB3810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10" name="Rectangle 109">
            <a:extLst>
              <a:ext uri="{FF2B5EF4-FFF2-40B4-BE49-F238E27FC236}">
                <a16:creationId xmlns:a16="http://schemas.microsoft.com/office/drawing/2014/main" id="{062DB908-A871-49E3-A635-30ADFEBCF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Lettertype, Graphics, logo, grafische vormgeving&#10;&#10;Door AI gegenereerde inhoud is mogelijk onjuist.">
            <a:extLst>
              <a:ext uri="{FF2B5EF4-FFF2-40B4-BE49-F238E27FC236}">
                <a16:creationId xmlns:a16="http://schemas.microsoft.com/office/drawing/2014/main" id="{E9C55506-85CD-953C-3B2D-67022B65C031}"/>
              </a:ext>
            </a:extLst>
          </p:cNvPr>
          <p:cNvPicPr>
            <a:picLocks noChangeAspect="1"/>
          </p:cNvPicPr>
          <p:nvPr/>
        </p:nvPicPr>
        <p:blipFill>
          <a:blip r:embed="rId2"/>
          <a:stretch>
            <a:fillRect/>
          </a:stretch>
        </p:blipFill>
        <p:spPr>
          <a:xfrm>
            <a:off x="5128565" y="494948"/>
            <a:ext cx="3328416" cy="3328416"/>
          </a:xfrm>
          <a:prstGeom prst="rect">
            <a:avLst/>
          </a:prstGeom>
        </p:spPr>
      </p:pic>
      <p:sp>
        <p:nvSpPr>
          <p:cNvPr id="112" name="Rectangle 111">
            <a:extLst>
              <a:ext uri="{FF2B5EF4-FFF2-40B4-BE49-F238E27FC236}">
                <a16:creationId xmlns:a16="http://schemas.microsoft.com/office/drawing/2014/main" id="{8B2C4FD5-C5A9-45B4-83C5-3310D4EDE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321732"/>
            <a:ext cx="3068701" cy="2108201"/>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descr="Afbeelding met Lettertype, Graphics, logo, tekst&#10;&#10;Automatisch gegenereerde beschrijving">
            <a:extLst>
              <a:ext uri="{FF2B5EF4-FFF2-40B4-BE49-F238E27FC236}">
                <a16:creationId xmlns:a16="http://schemas.microsoft.com/office/drawing/2014/main" id="{6EB681D3-8BD7-4CC8-1063-26F7924DDBDB}"/>
              </a:ext>
            </a:extLst>
          </p:cNvPr>
          <p:cNvPicPr>
            <a:picLocks noChangeAspect="1"/>
          </p:cNvPicPr>
          <p:nvPr/>
        </p:nvPicPr>
        <p:blipFill>
          <a:blip r:embed="rId3"/>
          <a:stretch>
            <a:fillRect/>
          </a:stretch>
        </p:blipFill>
        <p:spPr>
          <a:xfrm>
            <a:off x="8974799" y="483762"/>
            <a:ext cx="2715679" cy="1784309"/>
          </a:xfrm>
          <a:prstGeom prst="rect">
            <a:avLst/>
          </a:prstGeom>
        </p:spPr>
      </p:pic>
      <p:sp>
        <p:nvSpPr>
          <p:cNvPr id="114" name="Rectangle 113">
            <a:extLst>
              <a:ext uri="{FF2B5EF4-FFF2-40B4-BE49-F238E27FC236}">
                <a16:creationId xmlns:a16="http://schemas.microsoft.com/office/drawing/2014/main" id="{3E5F8535-F3B4-43C3-8595-D163FAA6B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F6A04243-8060-8ABD-7B40-983B7B914C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38266" y="4859241"/>
            <a:ext cx="3313507" cy="895542"/>
          </a:xfrm>
          <a:prstGeom prst="rect">
            <a:avLst/>
          </a:prstGeom>
        </p:spPr>
      </p:pic>
      <p:sp>
        <p:nvSpPr>
          <p:cNvPr id="116" name="Rectangle 115">
            <a:extLst>
              <a:ext uri="{FF2B5EF4-FFF2-40B4-BE49-F238E27FC236}">
                <a16:creationId xmlns:a16="http://schemas.microsoft.com/office/drawing/2014/main" id="{4F3F6827-0043-4CFE-98A8-95CE1B69B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Afbeelding 12">
            <a:extLst>
              <a:ext uri="{FF2B5EF4-FFF2-40B4-BE49-F238E27FC236}">
                <a16:creationId xmlns:a16="http://schemas.microsoft.com/office/drawing/2014/main" id="{787E2E28-D434-F223-5383-0CBD873D4420}"/>
              </a:ext>
            </a:extLst>
          </p:cNvPr>
          <p:cNvPicPr>
            <a:picLocks noChangeAspect="1"/>
          </p:cNvPicPr>
          <p:nvPr/>
        </p:nvPicPr>
        <p:blipFill>
          <a:blip r:embed="rId6"/>
          <a:stretch>
            <a:fillRect/>
          </a:stretch>
        </p:blipFill>
        <p:spPr>
          <a:xfrm>
            <a:off x="8936787" y="2751665"/>
            <a:ext cx="2812127" cy="3525310"/>
          </a:xfrm>
          <a:prstGeom prst="rect">
            <a:avLst/>
          </a:prstGeom>
        </p:spPr>
      </p:pic>
    </p:spTree>
    <p:extLst>
      <p:ext uri="{BB962C8B-B14F-4D97-AF65-F5344CB8AC3E}">
        <p14:creationId xmlns:p14="http://schemas.microsoft.com/office/powerpoint/2010/main" val="111337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B036C-49F2-CEF3-F1DF-25EA051414D0}"/>
              </a:ext>
            </a:extLst>
          </p:cNvPr>
          <p:cNvSpPr>
            <a:spLocks noGrp="1"/>
          </p:cNvSpPr>
          <p:nvPr>
            <p:ph type="title"/>
          </p:nvPr>
        </p:nvSpPr>
        <p:spPr/>
        <p:txBody>
          <a:bodyPr/>
          <a:lstStyle/>
          <a:p>
            <a:r>
              <a:rPr lang="nl-NL" b="1" dirty="0"/>
              <a:t>Doelen</a:t>
            </a:r>
          </a:p>
        </p:txBody>
      </p:sp>
      <p:sp>
        <p:nvSpPr>
          <p:cNvPr id="3" name="Tijdelijke aanduiding voor inhoud 2">
            <a:extLst>
              <a:ext uri="{FF2B5EF4-FFF2-40B4-BE49-F238E27FC236}">
                <a16:creationId xmlns:a16="http://schemas.microsoft.com/office/drawing/2014/main" id="{97C7C922-C27F-334B-F2C2-8CA958225B30}"/>
              </a:ext>
            </a:extLst>
          </p:cNvPr>
          <p:cNvSpPr>
            <a:spLocks noGrp="1"/>
          </p:cNvSpPr>
          <p:nvPr>
            <p:ph idx="1"/>
          </p:nvPr>
        </p:nvSpPr>
        <p:spPr/>
        <p:txBody>
          <a:bodyPr vert="horz" lIns="0" tIns="45720" rIns="0" bIns="45720" rtlCol="0" anchor="t">
            <a:normAutofit/>
          </a:bodyPr>
          <a:lstStyle/>
          <a:p>
            <a:pPr marL="0" indent="0">
              <a:lnSpc>
                <a:spcPct val="107000"/>
              </a:lnSpc>
              <a:spcAft>
                <a:spcPts val="800"/>
              </a:spcAft>
              <a:buNone/>
              <a:tabLst>
                <a:tab pos="4999355" algn="l"/>
              </a:tabLst>
            </a:pPr>
            <a:r>
              <a:rPr lang="nl-NL" sz="1800" i="1" dirty="0">
                <a:solidFill>
                  <a:srgbClr val="242424"/>
                </a:solidFill>
                <a:effectLst/>
                <a:latin typeface="Calibri"/>
                <a:ea typeface="Times New Roman" panose="02020603050405020304" pitchFamily="18" charset="0"/>
                <a:cs typeface="Calibri"/>
              </a:rPr>
              <a:t>    </a:t>
            </a:r>
            <a:r>
              <a:rPr lang="nl-NL" sz="1800" i="1" dirty="0">
                <a:solidFill>
                  <a:srgbClr val="242424"/>
                </a:solidFill>
                <a:ea typeface="Times New Roman" panose="02020603050405020304" pitchFamily="18" charset="0"/>
                <a:cs typeface="Calibri"/>
              </a:rPr>
              <a:t>  </a:t>
            </a:r>
            <a:endParaRPr lang="nl-NL" sz="1800" dirty="0">
              <a:solidFill>
                <a:srgbClr val="242424"/>
              </a:solidFill>
              <a:effectLst/>
              <a:ea typeface="Calibri" panose="020F0502020204030204" pitchFamily="34" charset="0"/>
              <a:cs typeface="Calibri"/>
            </a:endParaRPr>
          </a:p>
          <a:p>
            <a:pPr marL="457200" lvl="1" indent="0">
              <a:lnSpc>
                <a:spcPct val="107000"/>
              </a:lnSpc>
              <a:spcAft>
                <a:spcPts val="800"/>
              </a:spcAft>
              <a:buSzPts val="1000"/>
              <a:buNone/>
              <a:tabLst>
                <a:tab pos="5456555" algn="l"/>
              </a:tabLst>
            </a:pPr>
            <a:r>
              <a:rPr lang="nl-NL" b="1" dirty="0">
                <a:solidFill>
                  <a:srgbClr val="242424"/>
                </a:solidFill>
                <a:effectLst/>
                <a:ea typeface="Times New Roman" panose="02020603050405020304" pitchFamily="18" charset="0"/>
                <a:cs typeface="Calibri"/>
              </a:rPr>
              <a:t>Ontwikkelen van een </a:t>
            </a:r>
            <a:r>
              <a:rPr lang="nl-NL" b="1" dirty="0">
                <a:solidFill>
                  <a:srgbClr val="242424"/>
                </a:solidFill>
                <a:ea typeface="Times New Roman" panose="02020603050405020304" pitchFamily="18" charset="0"/>
                <a:cs typeface="Calibri"/>
              </a:rPr>
              <a:t>lange termijnvisie voor 2025-2029 voor ons steunpunt</a:t>
            </a:r>
            <a:endParaRPr lang="nl-NL" b="1" dirty="0">
              <a:solidFill>
                <a:srgbClr val="404040"/>
              </a:solidFill>
              <a:ea typeface="Times New Roman" panose="02020603050405020304" pitchFamily="18" charset="0"/>
              <a:cs typeface="Times New Roman" panose="02020603050405020304" pitchFamily="18" charset="0"/>
            </a:endParaRPr>
          </a:p>
          <a:p>
            <a:pPr marL="457200" lvl="1" indent="0">
              <a:lnSpc>
                <a:spcPct val="107000"/>
              </a:lnSpc>
              <a:spcAft>
                <a:spcPts val="800"/>
              </a:spcAft>
              <a:buSzPts val="1000"/>
              <a:buNone/>
              <a:tabLst>
                <a:tab pos="5456555" algn="l"/>
              </a:tabLst>
            </a:pPr>
            <a:endParaRPr lang="nl-NL" b="1" dirty="0">
              <a:solidFill>
                <a:srgbClr val="242424"/>
              </a:solidFill>
              <a:ea typeface="Times New Roman" panose="02020603050405020304" pitchFamily="18" charset="0"/>
              <a:cs typeface="Calibri"/>
            </a:endParaRPr>
          </a:p>
          <a:p>
            <a:pPr marL="457200" lvl="1" indent="0">
              <a:lnSpc>
                <a:spcPct val="107000"/>
              </a:lnSpc>
              <a:spcAft>
                <a:spcPts val="800"/>
              </a:spcAft>
              <a:buSzPts val="1000"/>
              <a:buNone/>
              <a:tabLst>
                <a:tab pos="5456555" algn="l"/>
              </a:tabLst>
            </a:pPr>
            <a:r>
              <a:rPr lang="nl-NL" b="1" dirty="0">
                <a:solidFill>
                  <a:srgbClr val="242424"/>
                </a:solidFill>
                <a:ea typeface="Times New Roman" panose="02020603050405020304" pitchFamily="18" charset="0"/>
                <a:cs typeface="Calibri"/>
              </a:rPr>
              <a:t>Gemeente ondersteunen bij het opstellen van nieuw vrijwilligersbeleid</a:t>
            </a:r>
            <a:endParaRPr lang="nl-NL" dirty="0"/>
          </a:p>
          <a:p>
            <a:pPr marL="742950" lvl="1" indent="-285750">
              <a:lnSpc>
                <a:spcPct val="107000"/>
              </a:lnSpc>
              <a:spcAft>
                <a:spcPts val="800"/>
              </a:spcAft>
              <a:buSzPts val="1000"/>
              <a:buFont typeface="Symbol" panose="05050102010706020507" pitchFamily="18" charset="2"/>
              <a:buChar char=""/>
              <a:tabLst>
                <a:tab pos="5456555" algn="l"/>
              </a:tabLst>
            </a:pPr>
            <a:endParaRPr lang="nl-NL" dirty="0">
              <a:solidFill>
                <a:srgbClr val="242424"/>
              </a:solidFill>
              <a:ea typeface="Times New Roman" panose="02020603050405020304" pitchFamily="18" charset="0"/>
              <a:cs typeface="Calibri"/>
            </a:endParaRPr>
          </a:p>
          <a:p>
            <a:pPr marL="457200" lvl="1" indent="0">
              <a:lnSpc>
                <a:spcPct val="107000"/>
              </a:lnSpc>
              <a:spcAft>
                <a:spcPts val="800"/>
              </a:spcAft>
              <a:buSzPts val="1000"/>
              <a:buNone/>
              <a:tabLst>
                <a:tab pos="5456555" algn="l"/>
              </a:tabLst>
            </a:pPr>
            <a:r>
              <a:rPr lang="nl-NL" b="1" dirty="0">
                <a:solidFill>
                  <a:srgbClr val="242424"/>
                </a:solidFill>
                <a:ea typeface="Times New Roman" panose="02020603050405020304" pitchFamily="18" charset="0"/>
                <a:cs typeface="Calibri"/>
              </a:rPr>
              <a:t>Kennis</a:t>
            </a:r>
            <a:r>
              <a:rPr lang="nl-NL" b="1" dirty="0">
                <a:solidFill>
                  <a:srgbClr val="242424"/>
                </a:solidFill>
                <a:effectLst/>
                <a:ea typeface="Times New Roman" panose="02020603050405020304" pitchFamily="18" charset="0"/>
                <a:cs typeface="Calibri"/>
              </a:rPr>
              <a:t> en scholing voor het door ontwikkelen van de adviesfunctie</a:t>
            </a:r>
            <a:endParaRPr lang="nl-NL" b="1" dirty="0">
              <a:solidFill>
                <a:srgbClr val="404040"/>
              </a:solidFill>
              <a:effectLst/>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Arial" panose="020B0604020202020204" pitchFamily="34" charset="0"/>
              <a:buChar char="•"/>
              <a:tabLst>
                <a:tab pos="5456555" algn="l"/>
              </a:tabLst>
            </a:pPr>
            <a:endParaRPr lang="nl-NL" dirty="0">
              <a:effectLst/>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83929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7D69E-19A9-9393-37A9-F62FCAA9D7CB}"/>
              </a:ext>
            </a:extLst>
          </p:cNvPr>
          <p:cNvSpPr>
            <a:spLocks noGrp="1"/>
          </p:cNvSpPr>
          <p:nvPr>
            <p:ph type="title"/>
          </p:nvPr>
        </p:nvSpPr>
        <p:spPr/>
        <p:txBody>
          <a:bodyPr/>
          <a:lstStyle/>
          <a:p>
            <a:r>
              <a:rPr lang="nl-NL" b="1" dirty="0"/>
              <a:t>Concrete acties</a:t>
            </a:r>
          </a:p>
        </p:txBody>
      </p:sp>
      <p:sp>
        <p:nvSpPr>
          <p:cNvPr id="3" name="Tijdelijke aanduiding voor inhoud 2">
            <a:extLst>
              <a:ext uri="{FF2B5EF4-FFF2-40B4-BE49-F238E27FC236}">
                <a16:creationId xmlns:a16="http://schemas.microsoft.com/office/drawing/2014/main" id="{AA12CAEB-0A23-3B92-FD82-09F8BE122DF2}"/>
              </a:ext>
            </a:extLst>
          </p:cNvPr>
          <p:cNvSpPr>
            <a:spLocks noGrp="1"/>
          </p:cNvSpPr>
          <p:nvPr>
            <p:ph idx="1"/>
          </p:nvPr>
        </p:nvSpPr>
        <p:spPr>
          <a:xfrm>
            <a:off x="1097280" y="2254312"/>
            <a:ext cx="10058400" cy="3159660"/>
          </a:xfrm>
        </p:spPr>
        <p:txBody>
          <a:bodyPr vert="horz" lIns="0" tIns="45720" rIns="0" bIns="45720" rtlCol="0" anchor="t">
            <a:normAutofit lnSpcReduction="10000"/>
          </a:bodyPr>
          <a:lstStyle/>
          <a:p>
            <a:pPr>
              <a:buFont typeface="Arial" panose="020B0604020202020204" pitchFamily="34" charset="0"/>
              <a:buChar char="•"/>
            </a:pPr>
            <a:r>
              <a:rPr lang="nl-NL" dirty="0"/>
              <a:t> Een uitgewerkt beleidsplan voor WVH voor de periode 2025-2029</a:t>
            </a:r>
          </a:p>
          <a:p>
            <a:pPr>
              <a:buFont typeface="Arial" panose="020B0604020202020204" pitchFamily="34" charset="0"/>
              <a:buChar char="•"/>
            </a:pPr>
            <a:r>
              <a:rPr lang="nl-NL" dirty="0"/>
              <a:t> Dit beleidsstuk dient als onderlegger voor nieuw vrijwilligersbeleid voor de gemeente Hengelo, waarbij WVH ondersteund</a:t>
            </a:r>
            <a:endParaRPr lang="nl-NL" dirty="0">
              <a:ea typeface="Calibri"/>
              <a:cs typeface="Calibri"/>
            </a:endParaRPr>
          </a:p>
          <a:p>
            <a:pPr>
              <a:buFont typeface="Arial" panose="020B0604020202020204" pitchFamily="34" charset="0"/>
              <a:buChar char="•"/>
            </a:pPr>
            <a:r>
              <a:rPr lang="nl-NL" dirty="0"/>
              <a:t> Vrijwilligerssymposium 2025</a:t>
            </a:r>
          </a:p>
          <a:p>
            <a:pPr>
              <a:buFont typeface="Arial" panose="020B0604020202020204" pitchFamily="34" charset="0"/>
              <a:buChar char="•"/>
            </a:pPr>
            <a:r>
              <a:rPr lang="nl-NL" sz="2000" dirty="0">
                <a:effectLst/>
                <a:latin typeface="Calibri" panose="020F0502020204030204" pitchFamily="34" charset="0"/>
                <a:ea typeface="Times New Roman" panose="02020603050405020304" pitchFamily="18" charset="0"/>
              </a:rPr>
              <a:t> </a:t>
            </a:r>
            <a:r>
              <a:rPr lang="nl-NL" dirty="0">
                <a:latin typeface="Calibri" panose="020F0502020204030204" pitchFamily="34" charset="0"/>
                <a:ea typeface="Times New Roman" panose="02020603050405020304" pitchFamily="18" charset="0"/>
              </a:rPr>
              <a:t>W</a:t>
            </a:r>
            <a:r>
              <a:rPr lang="nl-NL" sz="2000" dirty="0">
                <a:effectLst/>
                <a:latin typeface="Calibri" panose="020F0502020204030204" pitchFamily="34" charset="0"/>
                <a:ea typeface="Times New Roman" panose="02020603050405020304" pitchFamily="18" charset="0"/>
              </a:rPr>
              <a:t>orkshops over fondsenwerving, WBTR-beleid en AVG beleid</a:t>
            </a:r>
          </a:p>
          <a:p>
            <a:pPr>
              <a:buFont typeface="Arial" panose="020B0604020202020204" pitchFamily="34" charset="0"/>
              <a:buChar char="•"/>
            </a:pPr>
            <a:r>
              <a:rPr lang="nl-NL" dirty="0">
                <a:latin typeface="Calibri" panose="020F0502020204030204" pitchFamily="34" charset="0"/>
              </a:rPr>
              <a:t> </a:t>
            </a:r>
            <a:r>
              <a:rPr lang="nl-NL" sz="2000" dirty="0">
                <a:effectLst/>
                <a:latin typeface="Calibri" panose="020F0502020204030204" pitchFamily="34" charset="0"/>
                <a:ea typeface="Times New Roman" panose="02020603050405020304" pitchFamily="18" charset="0"/>
              </a:rPr>
              <a:t>PR-campagne ‘#</a:t>
            </a:r>
            <a:r>
              <a:rPr lang="nl-NL" sz="2000" dirty="0" err="1">
                <a:effectLst/>
                <a:latin typeface="Calibri" panose="020F0502020204030204" pitchFamily="34" charset="0"/>
                <a:ea typeface="Times New Roman" panose="02020603050405020304" pitchFamily="18" charset="0"/>
              </a:rPr>
              <a:t>serieusleuk</a:t>
            </a:r>
            <a:r>
              <a:rPr lang="nl-NL" sz="2000" dirty="0">
                <a:effectLst/>
                <a:latin typeface="Calibri" panose="020F0502020204030204" pitchFamily="34" charset="0"/>
                <a:ea typeface="Times New Roman" panose="02020603050405020304" pitchFamily="18" charset="0"/>
              </a:rPr>
              <a:t> samen met Borne en Haaksbergen</a:t>
            </a:r>
            <a:endParaRPr lang="nl-NL" dirty="0"/>
          </a:p>
          <a:p>
            <a:pPr>
              <a:buFont typeface="Arial" panose="020B0604020202020204" pitchFamily="34" charset="0"/>
              <a:buChar char="•"/>
            </a:pPr>
            <a:endParaRPr lang="nl-NL" dirty="0">
              <a:ea typeface="Calibri"/>
              <a:cs typeface="Calibri"/>
            </a:endParaRPr>
          </a:p>
          <a:p>
            <a:r>
              <a:rPr lang="nl-NL" dirty="0"/>
              <a:t> </a:t>
            </a:r>
            <a:endParaRPr lang="nl-NL" dirty="0">
              <a:ea typeface="Calibri"/>
              <a:cs typeface="Calibri"/>
            </a:endParaRPr>
          </a:p>
          <a:p>
            <a:pPr>
              <a:buFont typeface="Wingdings" panose="05000000000000000000" pitchFamily="2" charset="2"/>
              <a:buChar char="§"/>
            </a:pPr>
            <a:endParaRPr lang="nl-NL" dirty="0"/>
          </a:p>
          <a:p>
            <a:pPr>
              <a:buFont typeface="Wingdings" panose="05000000000000000000" pitchFamily="2" charset="2"/>
              <a:buChar char="§"/>
            </a:pPr>
            <a:endParaRPr lang="nl-NL" dirty="0"/>
          </a:p>
        </p:txBody>
      </p:sp>
    </p:spTree>
    <p:extLst>
      <p:ext uri="{BB962C8B-B14F-4D97-AF65-F5344CB8AC3E}">
        <p14:creationId xmlns:p14="http://schemas.microsoft.com/office/powerpoint/2010/main" val="334393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4FF160F-479C-FF7D-8D39-44CB0701A3DA}"/>
              </a:ext>
            </a:extLst>
          </p:cNvPr>
          <p:cNvPicPr>
            <a:picLocks noGrp="1" noChangeAspect="1"/>
          </p:cNvPicPr>
          <p:nvPr>
            <p:ph idx="1"/>
          </p:nvPr>
        </p:nvPicPr>
        <p:blipFill>
          <a:blip r:embed="rId2"/>
          <a:stretch>
            <a:fillRect/>
          </a:stretch>
        </p:blipFill>
        <p:spPr>
          <a:xfrm>
            <a:off x="2322555" y="1056509"/>
            <a:ext cx="2397866" cy="2372492"/>
          </a:xfrm>
        </p:spPr>
      </p:pic>
      <p:pic>
        <p:nvPicPr>
          <p:cNvPr id="7" name="Afbeelding 6">
            <a:extLst>
              <a:ext uri="{FF2B5EF4-FFF2-40B4-BE49-F238E27FC236}">
                <a16:creationId xmlns:a16="http://schemas.microsoft.com/office/drawing/2014/main" id="{B1712D4B-45B0-DC12-9899-69D402F9B711}"/>
              </a:ext>
            </a:extLst>
          </p:cNvPr>
          <p:cNvPicPr>
            <a:picLocks noChangeAspect="1"/>
          </p:cNvPicPr>
          <p:nvPr/>
        </p:nvPicPr>
        <p:blipFill>
          <a:blip r:embed="rId3"/>
          <a:stretch>
            <a:fillRect/>
          </a:stretch>
        </p:blipFill>
        <p:spPr>
          <a:xfrm>
            <a:off x="8181713" y="3429000"/>
            <a:ext cx="3753374" cy="2648320"/>
          </a:xfrm>
          <a:prstGeom prst="rect">
            <a:avLst/>
          </a:prstGeom>
        </p:spPr>
      </p:pic>
      <p:pic>
        <p:nvPicPr>
          <p:cNvPr id="9" name="Afbeelding 8">
            <a:extLst>
              <a:ext uri="{FF2B5EF4-FFF2-40B4-BE49-F238E27FC236}">
                <a16:creationId xmlns:a16="http://schemas.microsoft.com/office/drawing/2014/main" id="{D6D86B72-FCEF-6693-710D-6072CE62DA35}"/>
              </a:ext>
            </a:extLst>
          </p:cNvPr>
          <p:cNvPicPr>
            <a:picLocks noChangeAspect="1"/>
          </p:cNvPicPr>
          <p:nvPr/>
        </p:nvPicPr>
        <p:blipFill>
          <a:blip r:embed="rId4"/>
          <a:stretch>
            <a:fillRect/>
          </a:stretch>
        </p:blipFill>
        <p:spPr>
          <a:xfrm>
            <a:off x="215596" y="457200"/>
            <a:ext cx="1783109" cy="2507898"/>
          </a:xfrm>
          <a:prstGeom prst="rect">
            <a:avLst/>
          </a:prstGeom>
        </p:spPr>
      </p:pic>
      <p:pic>
        <p:nvPicPr>
          <p:cNvPr id="11" name="Afbeelding 10">
            <a:extLst>
              <a:ext uri="{FF2B5EF4-FFF2-40B4-BE49-F238E27FC236}">
                <a16:creationId xmlns:a16="http://schemas.microsoft.com/office/drawing/2014/main" id="{A0134752-C38F-976F-EAE3-789AD4D08BB1}"/>
              </a:ext>
            </a:extLst>
          </p:cNvPr>
          <p:cNvPicPr>
            <a:picLocks noChangeAspect="1"/>
          </p:cNvPicPr>
          <p:nvPr/>
        </p:nvPicPr>
        <p:blipFill>
          <a:blip r:embed="rId5"/>
          <a:stretch>
            <a:fillRect/>
          </a:stretch>
        </p:blipFill>
        <p:spPr>
          <a:xfrm>
            <a:off x="10058400" y="276282"/>
            <a:ext cx="1767073" cy="2495436"/>
          </a:xfrm>
          <a:prstGeom prst="rect">
            <a:avLst/>
          </a:prstGeom>
        </p:spPr>
      </p:pic>
      <p:pic>
        <p:nvPicPr>
          <p:cNvPr id="13" name="Afbeelding 12">
            <a:extLst>
              <a:ext uri="{FF2B5EF4-FFF2-40B4-BE49-F238E27FC236}">
                <a16:creationId xmlns:a16="http://schemas.microsoft.com/office/drawing/2014/main" id="{DEE19866-0FC4-4D2D-30E9-FB5C6517C974}"/>
              </a:ext>
            </a:extLst>
          </p:cNvPr>
          <p:cNvPicPr>
            <a:picLocks noChangeAspect="1"/>
          </p:cNvPicPr>
          <p:nvPr/>
        </p:nvPicPr>
        <p:blipFill>
          <a:blip r:embed="rId6"/>
          <a:stretch>
            <a:fillRect/>
          </a:stretch>
        </p:blipFill>
        <p:spPr>
          <a:xfrm>
            <a:off x="7853177" y="276282"/>
            <a:ext cx="1881373" cy="2663592"/>
          </a:xfrm>
          <a:prstGeom prst="rect">
            <a:avLst/>
          </a:prstGeom>
        </p:spPr>
      </p:pic>
      <p:pic>
        <p:nvPicPr>
          <p:cNvPr id="15" name="Afbeelding 14">
            <a:extLst>
              <a:ext uri="{FF2B5EF4-FFF2-40B4-BE49-F238E27FC236}">
                <a16:creationId xmlns:a16="http://schemas.microsoft.com/office/drawing/2014/main" id="{0F1F07EB-873A-081E-072C-CDC68E0A1E3A}"/>
              </a:ext>
            </a:extLst>
          </p:cNvPr>
          <p:cNvPicPr>
            <a:picLocks noChangeAspect="1"/>
          </p:cNvPicPr>
          <p:nvPr/>
        </p:nvPicPr>
        <p:blipFill>
          <a:blip r:embed="rId7"/>
          <a:stretch>
            <a:fillRect/>
          </a:stretch>
        </p:blipFill>
        <p:spPr>
          <a:xfrm>
            <a:off x="256913" y="3600450"/>
            <a:ext cx="1726934" cy="2400560"/>
          </a:xfrm>
          <a:prstGeom prst="rect">
            <a:avLst/>
          </a:prstGeom>
        </p:spPr>
      </p:pic>
      <p:pic>
        <p:nvPicPr>
          <p:cNvPr id="19" name="Afbeelding 18">
            <a:extLst>
              <a:ext uri="{FF2B5EF4-FFF2-40B4-BE49-F238E27FC236}">
                <a16:creationId xmlns:a16="http://schemas.microsoft.com/office/drawing/2014/main" id="{B36A6FB9-2953-F3A4-EF4F-EEE6C88F8858}"/>
              </a:ext>
            </a:extLst>
          </p:cNvPr>
          <p:cNvPicPr>
            <a:picLocks noChangeAspect="1"/>
          </p:cNvPicPr>
          <p:nvPr/>
        </p:nvPicPr>
        <p:blipFill>
          <a:blip r:embed="rId8"/>
          <a:stretch>
            <a:fillRect/>
          </a:stretch>
        </p:blipFill>
        <p:spPr>
          <a:xfrm>
            <a:off x="4833772" y="131151"/>
            <a:ext cx="2648320" cy="3715268"/>
          </a:xfrm>
          <a:prstGeom prst="rect">
            <a:avLst/>
          </a:prstGeom>
        </p:spPr>
      </p:pic>
      <p:pic>
        <p:nvPicPr>
          <p:cNvPr id="21" name="Afbeelding 20">
            <a:extLst>
              <a:ext uri="{FF2B5EF4-FFF2-40B4-BE49-F238E27FC236}">
                <a16:creationId xmlns:a16="http://schemas.microsoft.com/office/drawing/2014/main" id="{283B30D2-889B-3806-FB72-495936A9148F}"/>
              </a:ext>
            </a:extLst>
          </p:cNvPr>
          <p:cNvPicPr>
            <a:picLocks noChangeAspect="1"/>
          </p:cNvPicPr>
          <p:nvPr/>
        </p:nvPicPr>
        <p:blipFill>
          <a:blip r:embed="rId9"/>
          <a:stretch>
            <a:fillRect/>
          </a:stretch>
        </p:blipFill>
        <p:spPr>
          <a:xfrm>
            <a:off x="2681023" y="4090830"/>
            <a:ext cx="3072078" cy="2086549"/>
          </a:xfrm>
          <a:prstGeom prst="rect">
            <a:avLst/>
          </a:prstGeom>
        </p:spPr>
      </p:pic>
      <p:pic>
        <p:nvPicPr>
          <p:cNvPr id="23" name="Afbeelding 22">
            <a:extLst>
              <a:ext uri="{FF2B5EF4-FFF2-40B4-BE49-F238E27FC236}">
                <a16:creationId xmlns:a16="http://schemas.microsoft.com/office/drawing/2014/main" id="{5D3FF2BD-1716-2DFB-0158-9B2D8872E331}"/>
              </a:ext>
            </a:extLst>
          </p:cNvPr>
          <p:cNvPicPr>
            <a:picLocks noChangeAspect="1"/>
          </p:cNvPicPr>
          <p:nvPr/>
        </p:nvPicPr>
        <p:blipFill>
          <a:blip r:embed="rId10"/>
          <a:stretch>
            <a:fillRect/>
          </a:stretch>
        </p:blipFill>
        <p:spPr>
          <a:xfrm>
            <a:off x="6358419" y="4190842"/>
            <a:ext cx="1473484" cy="1810168"/>
          </a:xfrm>
          <a:prstGeom prst="rect">
            <a:avLst/>
          </a:prstGeom>
        </p:spPr>
      </p:pic>
    </p:spTree>
    <p:extLst>
      <p:ext uri="{BB962C8B-B14F-4D97-AF65-F5344CB8AC3E}">
        <p14:creationId xmlns:p14="http://schemas.microsoft.com/office/powerpoint/2010/main" val="147424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0EF30-A016-1DA5-33EE-61D6C87ACCB1}"/>
              </a:ext>
            </a:extLst>
          </p:cNvPr>
          <p:cNvSpPr>
            <a:spLocks noGrp="1"/>
          </p:cNvSpPr>
          <p:nvPr>
            <p:ph type="title"/>
          </p:nvPr>
        </p:nvSpPr>
        <p:spPr/>
        <p:txBody>
          <a:bodyPr/>
          <a:lstStyle/>
          <a:p>
            <a:r>
              <a:rPr lang="nl-NL" b="1" dirty="0"/>
              <a:t>Resultaten</a:t>
            </a:r>
          </a:p>
        </p:txBody>
      </p:sp>
      <p:sp>
        <p:nvSpPr>
          <p:cNvPr id="3" name="Tijdelijke aanduiding voor inhoud 2">
            <a:extLst>
              <a:ext uri="{FF2B5EF4-FFF2-40B4-BE49-F238E27FC236}">
                <a16:creationId xmlns:a16="http://schemas.microsoft.com/office/drawing/2014/main" id="{940506F3-61F7-E6AF-3882-E627DA05F503}"/>
              </a:ext>
            </a:extLst>
          </p:cNvPr>
          <p:cNvSpPr>
            <a:spLocks noGrp="1"/>
          </p:cNvSpPr>
          <p:nvPr>
            <p:ph idx="1"/>
          </p:nvPr>
        </p:nvSpPr>
        <p:spPr>
          <a:xfrm>
            <a:off x="1097280" y="1845733"/>
            <a:ext cx="10058400" cy="4364943"/>
          </a:xfrm>
        </p:spPr>
        <p:txBody>
          <a:bodyPr vert="horz" lIns="0" tIns="45720" rIns="0" bIns="45720" rtlCol="0" anchor="t">
            <a:normAutofit fontScale="92500" lnSpcReduction="10000"/>
          </a:bodyPr>
          <a:lstStyle/>
          <a:p>
            <a:pPr marL="0" indent="0">
              <a:buNone/>
            </a:pPr>
            <a:r>
              <a:rPr lang="nl-NL" sz="2000" b="0" i="0" dirty="0">
                <a:solidFill>
                  <a:srgbClr val="242424"/>
                </a:solidFill>
                <a:effectLst/>
                <a:latin typeface="Calibri" panose="020F0502020204030204" pitchFamily="34" charset="0"/>
                <a:cs typeface="Calibri" panose="020F0502020204030204" pitchFamily="34" charset="0"/>
              </a:rPr>
              <a:t>Het toegekende budget is niet alleen gebruikt voor het schrijven van het beleidsstuk, maar ook voor het organiseren en faciliteren van workshops over fondsenwerving, AVG en het WBTR-beleid. Deze workshops zijn georganiseerd vanuit het gedachtengoed van </a:t>
            </a:r>
            <a:r>
              <a:rPr lang="nl-NL" sz="2000" b="0" i="0" dirty="0" err="1">
                <a:solidFill>
                  <a:srgbClr val="242424"/>
                </a:solidFill>
                <a:effectLst/>
                <a:latin typeface="Calibri" panose="020F0502020204030204" pitchFamily="34" charset="0"/>
                <a:cs typeface="Calibri" panose="020F0502020204030204" pitchFamily="34" charset="0"/>
              </a:rPr>
              <a:t>BestuurdersCentraal</a:t>
            </a:r>
            <a:r>
              <a:rPr lang="nl-NL" sz="2000" b="0" i="0" dirty="0">
                <a:solidFill>
                  <a:srgbClr val="242424"/>
                </a:solidFill>
                <a:effectLst/>
                <a:latin typeface="Calibri" panose="020F0502020204030204" pitchFamily="34" charset="0"/>
                <a:cs typeface="Calibri" panose="020F0502020204030204" pitchFamily="34" charset="0"/>
              </a:rPr>
              <a:t>. Dit programma biedt een netwerk waarin bestuurders van verenigingen en stichtingen samen met experts werken aan oplossingen en kennis delen. Het doel van deze workshops is om bestuursleden te versterken en duurzame organisaties te creëren die het vrijwilligerswerk ondersteunen.</a:t>
            </a:r>
          </a:p>
          <a:p>
            <a:pPr marL="0" indent="0">
              <a:buNone/>
            </a:pPr>
            <a:r>
              <a:rPr lang="nl-NL" sz="2000" b="0" i="0" dirty="0">
                <a:solidFill>
                  <a:srgbClr val="242424"/>
                </a:solidFill>
                <a:effectLst/>
                <a:latin typeface="Calibri" panose="020F0502020204030204" pitchFamily="34" charset="0"/>
                <a:cs typeface="Calibri" panose="020F0502020204030204" pitchFamily="34" charset="0"/>
              </a:rPr>
              <a:t>Naast het schrijven van ons eigen beleidsstuk, hebben we extra uren ingezet en zullen we dit blijven doen om de gemeente te ondersteunen bij het ontwikkelen van een nieuwe gemeentelijke beleidsvisie.</a:t>
            </a:r>
            <a:endParaRPr lang="nl-NL" sz="2100" dirty="0">
              <a:latin typeface="Calibri" panose="020F0502020204030204" pitchFamily="34" charset="0"/>
              <a:cs typeface="Calibri" panose="020F0502020204030204" pitchFamily="34" charset="0"/>
            </a:endParaRPr>
          </a:p>
          <a:p>
            <a:pPr marL="0" indent="0">
              <a:buNone/>
            </a:pPr>
            <a:r>
              <a:rPr lang="nl-NL" sz="2000" b="0" i="0" dirty="0">
                <a:solidFill>
                  <a:srgbClr val="242424"/>
                </a:solidFill>
                <a:effectLst/>
                <a:latin typeface="Calibri" panose="020F0502020204030204" pitchFamily="34" charset="0"/>
                <a:cs typeface="Calibri" panose="020F0502020204030204" pitchFamily="34" charset="0"/>
              </a:rPr>
              <a:t>In 2025 organiseren we een grootschalig vrijwilligerssymposium. Tijdens dit evenement </a:t>
            </a:r>
            <a:r>
              <a:rPr lang="nl-NL" dirty="0">
                <a:solidFill>
                  <a:srgbClr val="242424"/>
                </a:solidFill>
                <a:latin typeface="Calibri" panose="020F0502020204030204" pitchFamily="34" charset="0"/>
                <a:cs typeface="Calibri" panose="020F0502020204030204" pitchFamily="34" charset="0"/>
              </a:rPr>
              <a:t>bieden we</a:t>
            </a:r>
            <a:r>
              <a:rPr lang="nl-NL" sz="2000" b="0" i="0" dirty="0">
                <a:solidFill>
                  <a:srgbClr val="242424"/>
                </a:solidFill>
                <a:effectLst/>
                <a:latin typeface="Calibri" panose="020F0502020204030204" pitchFamily="34" charset="0"/>
                <a:cs typeface="Calibri" panose="020F0502020204030204" pitchFamily="34" charset="0"/>
              </a:rPr>
              <a:t> vrijwilligers deskundigheidsbevordering en voorzien we hen van trends uit het vrijwilligerswerk.</a:t>
            </a:r>
          </a:p>
          <a:p>
            <a:pPr marL="0" indent="0">
              <a:buNone/>
            </a:pPr>
            <a:r>
              <a:rPr lang="nl-NL" b="0" i="0" dirty="0">
                <a:solidFill>
                  <a:srgbClr val="242424"/>
                </a:solidFill>
                <a:effectLst/>
                <a:latin typeface="Calibri" panose="020F0502020204030204" pitchFamily="34" charset="0"/>
                <a:cs typeface="Calibri" panose="020F0502020204030204" pitchFamily="34" charset="0"/>
              </a:rPr>
              <a:t>Tot slot hebben we samen met collega </a:t>
            </a:r>
            <a:r>
              <a:rPr lang="nl-NL" b="0" i="0" dirty="0" err="1">
                <a:solidFill>
                  <a:srgbClr val="242424"/>
                </a:solidFill>
                <a:effectLst/>
                <a:latin typeface="Calibri" panose="020F0502020204030204" pitchFamily="34" charset="0"/>
                <a:cs typeface="Calibri" panose="020F0502020204030204" pitchFamily="34" charset="0"/>
              </a:rPr>
              <a:t>Wijkracht</a:t>
            </a:r>
            <a:r>
              <a:rPr lang="nl-NL" b="0" i="0" dirty="0">
                <a:solidFill>
                  <a:srgbClr val="242424"/>
                </a:solidFill>
                <a:effectLst/>
                <a:latin typeface="Calibri" panose="020F0502020204030204" pitchFamily="34" charset="0"/>
                <a:cs typeface="Calibri" panose="020F0502020204030204" pitchFamily="34" charset="0"/>
              </a:rPr>
              <a:t>-steunpunten in Borne en Haaksbergen de PR-campagne ‘#</a:t>
            </a:r>
            <a:r>
              <a:rPr lang="nl-NL" b="0" i="0" dirty="0" err="1">
                <a:solidFill>
                  <a:srgbClr val="242424"/>
                </a:solidFill>
                <a:effectLst/>
                <a:latin typeface="Calibri" panose="020F0502020204030204" pitchFamily="34" charset="0"/>
                <a:cs typeface="Calibri" panose="020F0502020204030204" pitchFamily="34" charset="0"/>
              </a:rPr>
              <a:t>serieusleuk</a:t>
            </a:r>
            <a:r>
              <a:rPr lang="nl-NL" b="0" i="0" dirty="0">
                <a:solidFill>
                  <a:srgbClr val="242424"/>
                </a:solidFill>
                <a:effectLst/>
                <a:latin typeface="Calibri" panose="020F0502020204030204" pitchFamily="34" charset="0"/>
                <a:cs typeface="Calibri" panose="020F0502020204030204" pitchFamily="34" charset="0"/>
              </a:rPr>
              <a:t>’ opgezet. Deze campagne maakt vrijwilligerswerk zichtbaarder en vergroot de waardering voor vrijwilligers. Al deze activiteiten dragen bij aan het stimuleren van vrijwilligerswerk en versterken de lokale samenleving.</a:t>
            </a:r>
            <a:endParaRPr lang="nl-NL" dirty="0">
              <a:solidFill>
                <a:srgbClr val="242424"/>
              </a:solidFill>
              <a:latin typeface="Calibri" panose="020F0502020204030204" pitchFamily="34" charset="0"/>
              <a:cs typeface="Calibri" panose="020F0502020204030204" pitchFamily="34" charset="0"/>
            </a:endParaRPr>
          </a:p>
          <a:p>
            <a:pPr marL="0" indent="0">
              <a:buNone/>
            </a:pPr>
            <a:endParaRPr lang="nl-NL" sz="2100" dirty="0">
              <a:latin typeface="Calibri" panose="020F0502020204030204" pitchFamily="34" charset="0"/>
            </a:endParaRPr>
          </a:p>
          <a:p>
            <a:pPr marL="0" indent="0">
              <a:buNone/>
            </a:pPr>
            <a:endParaRPr lang="nl-NL" sz="2100" dirty="0">
              <a:latin typeface="Calibri" panose="020F0502020204030204" pitchFamily="34" charset="0"/>
            </a:endParaRPr>
          </a:p>
          <a:p>
            <a:endParaRPr lang="nl-NL" dirty="0"/>
          </a:p>
        </p:txBody>
      </p:sp>
    </p:spTree>
    <p:extLst>
      <p:ext uri="{BB962C8B-B14F-4D97-AF65-F5344CB8AC3E}">
        <p14:creationId xmlns:p14="http://schemas.microsoft.com/office/powerpoint/2010/main" val="3207785877"/>
      </p:ext>
    </p:extLst>
  </p:cSld>
  <p:clrMapOvr>
    <a:masterClrMapping/>
  </p:clrMapOvr>
</p:sld>
</file>

<file path=ppt/theme/theme1.xml><?xml version="1.0" encoding="utf-8"?>
<a:theme xmlns:a="http://schemas.openxmlformats.org/drawingml/2006/main" name="Terugblik">
  <a:themeElements>
    <a:clrScheme name="Blauw">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670</TotalTime>
  <Words>279</Words>
  <Application>Microsoft Office PowerPoint</Application>
  <PresentationFormat>Breedbeeld</PresentationFormat>
  <Paragraphs>26</Paragraphs>
  <Slides>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vt:i4>
      </vt:variant>
    </vt:vector>
  </HeadingPairs>
  <TitlesOfParts>
    <vt:vector size="11" baseType="lpstr">
      <vt:lpstr>Arial</vt:lpstr>
      <vt:lpstr>Calibri</vt:lpstr>
      <vt:lpstr>Calibri Light</vt:lpstr>
      <vt:lpstr>Symbol</vt:lpstr>
      <vt:lpstr>Wingdings</vt:lpstr>
      <vt:lpstr>Terugblik</vt:lpstr>
      <vt:lpstr>Subsidie aanvraag  'Voorbereid op de Toekomst"</vt:lpstr>
      <vt:lpstr>Doelen</vt:lpstr>
      <vt:lpstr>Concrete acties</vt:lpstr>
      <vt:lpstr>PowerPoint-presentatie</vt:lpstr>
      <vt:lpstr>Resultaten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Subsidie aanvraag  'Voorbereid op de Toekomst"</dc:title>
  <dc:creator>Marloes Welberg</dc:creator>
  <cp:lastModifiedBy>Else de Feber</cp:lastModifiedBy>
  <cp:revision>113</cp:revision>
  <dcterms:created xsi:type="dcterms:W3CDTF">2025-01-20T11:16:41Z</dcterms:created>
  <dcterms:modified xsi:type="dcterms:W3CDTF">2025-03-26T07:46:18Z</dcterms:modified>
</cp:coreProperties>
</file>